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2" r:id="rId7"/>
    <p:sldId id="263" r:id="rId8"/>
    <p:sldId id="264" r:id="rId9"/>
    <p:sldId id="261"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598" autoAdjust="0"/>
  </p:normalViewPr>
  <p:slideViewPr>
    <p:cSldViewPr snapToGrid="0">
      <p:cViewPr varScale="1">
        <p:scale>
          <a:sx n="106" d="100"/>
          <a:sy n="106" d="100"/>
        </p:scale>
        <p:origin x="7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5/5/2024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t>5/5/2024</a:t>
            </a:fld>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rxiv.org/abs/2010.11929"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arxiv.org/abs/1412.6980" TargetMode="External"/><Relationship Id="rId3" Type="http://schemas.openxmlformats.org/officeDocument/2006/relationships/hyperlink" Target="https://arxiv.org/abs/2012.12877" TargetMode="External"/><Relationship Id="rId7" Type="http://schemas.openxmlformats.org/officeDocument/2006/relationships/hyperlink" Target="https://arxiv.org/abs/1801.04381" TargetMode="External"/><Relationship Id="rId2" Type="http://schemas.openxmlformats.org/officeDocument/2006/relationships/hyperlink" Target="https://arxiv.org/abs/2010.11929" TargetMode="External"/><Relationship Id="rId1" Type="http://schemas.openxmlformats.org/officeDocument/2006/relationships/slideLayout" Target="../slideLayouts/slideLayout2.xml"/><Relationship Id="rId6" Type="http://schemas.openxmlformats.org/officeDocument/2006/relationships/hyperlink" Target="https://arxiv.org/abs/1511.08458" TargetMode="External"/><Relationship Id="rId5" Type="http://schemas.openxmlformats.org/officeDocument/2006/relationships/hyperlink" Target="https://arxiv.org/abs/1512.03385" TargetMode="External"/><Relationship Id="rId4" Type="http://schemas.openxmlformats.org/officeDocument/2006/relationships/hyperlink" Target="https://arxiv.org/abs/2304.07193" TargetMode="External"/><Relationship Id="rId9" Type="http://schemas.openxmlformats.org/officeDocument/2006/relationships/hyperlink" Target="https://arxiv.org/abs/2106.04972"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p:txBody>
          <a:bodyPr/>
          <a:lstStyle/>
          <a:p>
            <a:r>
              <a:rPr lang="en-US" dirty="0"/>
              <a:t>Image Classification </a:t>
            </a:r>
          </a:p>
        </p:txBody>
      </p:sp>
      <p:sp>
        <p:nvSpPr>
          <p:cNvPr id="3" name="Subtitle 2">
            <a:extLst>
              <a:ext uri="{FF2B5EF4-FFF2-40B4-BE49-F238E27FC236}">
                <a16:creationId xmlns:a16="http://schemas.microsoft.com/office/drawing/2014/main" id="{3C322DE6-C2BE-4B53-BC28-C43EBD0052AA}"/>
              </a:ext>
            </a:extLst>
          </p:cNvPr>
          <p:cNvSpPr>
            <a:spLocks noGrp="1"/>
          </p:cNvSpPr>
          <p:nvPr>
            <p:ph type="subTitle" idx="1"/>
          </p:nvPr>
        </p:nvSpPr>
        <p:spPr>
          <a:xfrm>
            <a:off x="1463644" y="2228851"/>
            <a:ext cx="9144000" cy="586778"/>
          </a:xfrm>
        </p:spPr>
        <p:txBody>
          <a:bodyPr/>
          <a:lstStyle/>
          <a:p>
            <a:r>
              <a:rPr lang="en-US" dirty="0"/>
              <a:t>Using CNN &amp; Using Pre-trained Self-supervision model </a:t>
            </a:r>
          </a:p>
        </p:txBody>
      </p:sp>
    </p:spTree>
    <p:extLst>
      <p:ext uri="{BB962C8B-B14F-4D97-AF65-F5344CB8AC3E}">
        <p14:creationId xmlns:p14="http://schemas.microsoft.com/office/powerpoint/2010/main" val="2997580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p:txBody>
          <a:bodyPr>
            <a:normAutofit/>
          </a:bodyPr>
          <a:lstStyle/>
          <a:p>
            <a:r>
              <a:rPr lang="en-US" dirty="0" err="1">
                <a:effectLst/>
                <a:ea typeface="Calibri" panose="020F0502020204030204" pitchFamily="34" charset="0"/>
              </a:rPr>
              <a:t>ViT</a:t>
            </a:r>
            <a:r>
              <a:rPr lang="en-US" dirty="0">
                <a:effectLst/>
                <a:ea typeface="Calibri" panose="020F0502020204030204" pitchFamily="34" charset="0"/>
              </a:rPr>
              <a:t>-base-patch</a:t>
            </a:r>
            <a:endParaRPr lang="en-US" dirty="0"/>
          </a:p>
        </p:txBody>
      </p:sp>
      <p:sp>
        <p:nvSpPr>
          <p:cNvPr id="6" name="TextBox 5">
            <a:extLst>
              <a:ext uri="{FF2B5EF4-FFF2-40B4-BE49-F238E27FC236}">
                <a16:creationId xmlns:a16="http://schemas.microsoft.com/office/drawing/2014/main" id="{AECD969F-64CF-5196-CDA6-1D69482CE526}"/>
              </a:ext>
            </a:extLst>
          </p:cNvPr>
          <p:cNvSpPr txBox="1"/>
          <p:nvPr/>
        </p:nvSpPr>
        <p:spPr>
          <a:xfrm>
            <a:off x="679766" y="3089305"/>
            <a:ext cx="5123506" cy="1065869"/>
          </a:xfrm>
          <a:prstGeom prst="rect">
            <a:avLst/>
          </a:prstGeom>
          <a:noFill/>
        </p:spPr>
        <p:txBody>
          <a:bodyPr wrap="square">
            <a:spAutoFit/>
          </a:bodyPr>
          <a:lstStyle/>
          <a:p>
            <a:pPr marL="0" marR="0">
              <a:lnSpc>
                <a:spcPct val="107000"/>
              </a:lnSpc>
              <a:spcBef>
                <a:spcPts val="0"/>
              </a:spcBef>
              <a:spcAft>
                <a:spcPts val="800"/>
              </a:spcAft>
            </a:pPr>
            <a:r>
              <a:rPr lang="en-US" sz="1200" kern="100" dirty="0">
                <a:effectLst/>
                <a:ea typeface="Calibri" panose="020F0502020204030204" pitchFamily="34" charset="0"/>
                <a:cs typeface="Arial" panose="020B0604020202020204" pitchFamily="34" charset="0"/>
              </a:rPr>
              <a:t>Vision Transformer (</a:t>
            </a:r>
            <a:r>
              <a:rPr lang="en-US" sz="1200" kern="100" dirty="0" err="1">
                <a:effectLst/>
                <a:ea typeface="Calibri" panose="020F0502020204030204" pitchFamily="34" charset="0"/>
                <a:cs typeface="Arial" panose="020B0604020202020204" pitchFamily="34" charset="0"/>
              </a:rPr>
              <a:t>ViT</a:t>
            </a:r>
            <a:r>
              <a:rPr lang="en-US" sz="1200" kern="100" dirty="0">
                <a:effectLst/>
                <a:ea typeface="Calibri" panose="020F0502020204030204" pitchFamily="34" charset="0"/>
                <a:cs typeface="Arial" panose="020B0604020202020204" pitchFamily="34" charset="0"/>
              </a:rPr>
              <a:t>) model pre-trained on ImageNet-21k (14 million images, 21,843 classes) at resolution 224x224, and fine-tuned on ImageNet 2012 (1 million images, 1,000 classes) at resolution 224x224. It was introduced in the paper </a:t>
            </a:r>
            <a:r>
              <a:rPr lang="en-US" sz="1200" u="sng" kern="100" dirty="0">
                <a:solidFill>
                  <a:srgbClr val="0563C1"/>
                </a:solidFill>
                <a:effectLst/>
                <a:ea typeface="Calibri" panose="020F0502020204030204" pitchFamily="34" charset="0"/>
                <a:cs typeface="Arial" panose="020B0604020202020204" pitchFamily="34" charset="0"/>
                <a:hlinkClick r:id="rId2"/>
              </a:rPr>
              <a:t>An Image is Worth 16x16 Words: Transformers for Image Recognition at Scale</a:t>
            </a:r>
            <a:r>
              <a:rPr lang="en-US" sz="1200" kern="100" dirty="0">
                <a:effectLst/>
                <a:ea typeface="Calibri" panose="020F0502020204030204" pitchFamily="34" charset="0"/>
                <a:cs typeface="Arial" panose="020B0604020202020204" pitchFamily="34" charset="0"/>
              </a:rPr>
              <a:t> by </a:t>
            </a:r>
            <a:r>
              <a:rPr lang="en-US" sz="1200" kern="100" dirty="0" err="1">
                <a:effectLst/>
                <a:ea typeface="Calibri" panose="020F0502020204030204" pitchFamily="34" charset="0"/>
                <a:cs typeface="Arial" panose="020B0604020202020204" pitchFamily="34" charset="0"/>
              </a:rPr>
              <a:t>Dosovitskiy</a:t>
            </a:r>
            <a:r>
              <a:rPr lang="en-US" sz="1200" kern="100" dirty="0">
                <a:effectLst/>
                <a:ea typeface="Calibri" panose="020F0502020204030204" pitchFamily="34" charset="0"/>
                <a:cs typeface="Arial" panose="020B0604020202020204" pitchFamily="34" charset="0"/>
              </a:rPr>
              <a:t> et al.</a:t>
            </a:r>
          </a:p>
        </p:txBody>
      </p:sp>
      <p:sp>
        <p:nvSpPr>
          <p:cNvPr id="7" name="TextBox 6">
            <a:extLst>
              <a:ext uri="{FF2B5EF4-FFF2-40B4-BE49-F238E27FC236}">
                <a16:creationId xmlns:a16="http://schemas.microsoft.com/office/drawing/2014/main" id="{DDC4ABB8-4A66-F872-10D7-AF14C6543D3E}"/>
              </a:ext>
            </a:extLst>
          </p:cNvPr>
          <p:cNvSpPr txBox="1"/>
          <p:nvPr/>
        </p:nvSpPr>
        <p:spPr>
          <a:xfrm>
            <a:off x="6861126" y="1939818"/>
            <a:ext cx="3489733" cy="276999"/>
          </a:xfrm>
          <a:prstGeom prst="rect">
            <a:avLst/>
          </a:prstGeom>
          <a:noFill/>
        </p:spPr>
        <p:txBody>
          <a:bodyPr wrap="square">
            <a:spAutoFit/>
          </a:bodyPr>
          <a:lstStyle/>
          <a:p>
            <a:r>
              <a:rPr lang="en-US" sz="1200" b="1" dirty="0"/>
              <a:t>predicted labels from </a:t>
            </a:r>
            <a:r>
              <a:rPr lang="en-US" sz="1200" b="1" dirty="0" err="1"/>
              <a:t>ViT</a:t>
            </a:r>
            <a:r>
              <a:rPr lang="en-US" sz="1200" b="1" dirty="0"/>
              <a:t>-base-patch</a:t>
            </a:r>
          </a:p>
        </p:txBody>
      </p:sp>
      <p:pic>
        <p:nvPicPr>
          <p:cNvPr id="8" name="Picture 7">
            <a:extLst>
              <a:ext uri="{FF2B5EF4-FFF2-40B4-BE49-F238E27FC236}">
                <a16:creationId xmlns:a16="http://schemas.microsoft.com/office/drawing/2014/main" id="{9F638A16-EDE6-5D88-DABA-A0A710557E8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2326741"/>
            <a:ext cx="5033130" cy="3399773"/>
          </a:xfrm>
          <a:prstGeom prst="rect">
            <a:avLst/>
          </a:prstGeom>
          <a:noFill/>
          <a:ln>
            <a:noFill/>
          </a:ln>
        </p:spPr>
      </p:pic>
    </p:spTree>
    <p:extLst>
      <p:ext uri="{BB962C8B-B14F-4D97-AF65-F5344CB8AC3E}">
        <p14:creationId xmlns:p14="http://schemas.microsoft.com/office/powerpoint/2010/main" val="1370632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p:txBody>
          <a:bodyPr>
            <a:normAutofit/>
          </a:bodyPr>
          <a:lstStyle/>
          <a:p>
            <a:pPr marL="0" marR="0">
              <a:lnSpc>
                <a:spcPct val="107000"/>
              </a:lnSpc>
              <a:spcBef>
                <a:spcPts val="0"/>
              </a:spcBef>
              <a:spcAft>
                <a:spcPts val="800"/>
              </a:spcAft>
            </a:pPr>
            <a:r>
              <a:rPr lang="en-US" kern="100" dirty="0">
                <a:effectLst/>
                <a:ea typeface="Calibri" panose="020F0502020204030204" pitchFamily="34" charset="0"/>
                <a:cs typeface="Arial" panose="020B0604020202020204" pitchFamily="34" charset="0"/>
              </a:rPr>
              <a:t>Data-efficient Image Transformer (</a:t>
            </a:r>
            <a:r>
              <a:rPr lang="en-US" kern="100" dirty="0" err="1">
                <a:effectLst/>
                <a:ea typeface="Calibri" panose="020F0502020204030204" pitchFamily="34" charset="0"/>
                <a:cs typeface="Arial" panose="020B0604020202020204" pitchFamily="34" charset="0"/>
              </a:rPr>
              <a:t>DeiT</a:t>
            </a:r>
            <a:r>
              <a:rPr lang="en-US" kern="100" dirty="0">
                <a:effectLst/>
                <a:ea typeface="Calibri" panose="020F0502020204030204" pitchFamily="34" charset="0"/>
                <a:cs typeface="Arial" panose="020B0604020202020204" pitchFamily="34" charset="0"/>
              </a:rPr>
              <a:t>)</a:t>
            </a:r>
          </a:p>
        </p:txBody>
      </p:sp>
      <p:sp>
        <p:nvSpPr>
          <p:cNvPr id="6" name="TextBox 5">
            <a:extLst>
              <a:ext uri="{FF2B5EF4-FFF2-40B4-BE49-F238E27FC236}">
                <a16:creationId xmlns:a16="http://schemas.microsoft.com/office/drawing/2014/main" id="{AECD969F-64CF-5196-CDA6-1D69482CE526}"/>
              </a:ext>
            </a:extLst>
          </p:cNvPr>
          <p:cNvSpPr txBox="1"/>
          <p:nvPr/>
        </p:nvSpPr>
        <p:spPr>
          <a:xfrm>
            <a:off x="679766" y="3089305"/>
            <a:ext cx="5123506" cy="1263487"/>
          </a:xfrm>
          <a:prstGeom prst="rect">
            <a:avLst/>
          </a:prstGeom>
          <a:noFill/>
        </p:spPr>
        <p:txBody>
          <a:bodyPr wrap="square">
            <a:spAutoFit/>
          </a:bodyPr>
          <a:lstStyle/>
          <a:p>
            <a:pPr marL="0" marR="0">
              <a:lnSpc>
                <a:spcPct val="107000"/>
              </a:lnSpc>
              <a:spcBef>
                <a:spcPts val="0"/>
              </a:spcBef>
              <a:spcAft>
                <a:spcPts val="800"/>
              </a:spcAft>
            </a:pPr>
            <a:r>
              <a:rPr lang="en-US" sz="1200" kern="100" dirty="0" err="1">
                <a:effectLst/>
                <a:ea typeface="Calibri" panose="020F0502020204030204" pitchFamily="34" charset="0"/>
                <a:cs typeface="Arial" panose="020B0604020202020204" pitchFamily="34" charset="0"/>
              </a:rPr>
              <a:t>DeiT</a:t>
            </a:r>
            <a:r>
              <a:rPr lang="en-US" sz="1200" kern="100" dirty="0">
                <a:effectLst/>
                <a:ea typeface="Calibri" panose="020F0502020204030204" pitchFamily="34" charset="0"/>
                <a:cs typeface="Arial" panose="020B0604020202020204" pitchFamily="34" charset="0"/>
              </a:rPr>
              <a:t> (Data-efficient Image Transformers) by Facebook AI. </a:t>
            </a:r>
            <a:r>
              <a:rPr lang="en-US" sz="1200" kern="100" dirty="0" err="1">
                <a:effectLst/>
                <a:ea typeface="Calibri" panose="020F0502020204030204" pitchFamily="34" charset="0"/>
                <a:cs typeface="Arial" panose="020B0604020202020204" pitchFamily="34" charset="0"/>
              </a:rPr>
              <a:t>DeiT</a:t>
            </a:r>
            <a:r>
              <a:rPr lang="en-US" sz="1200" kern="100" dirty="0">
                <a:effectLst/>
                <a:ea typeface="Calibri" panose="020F0502020204030204" pitchFamily="34" charset="0"/>
                <a:cs typeface="Arial" panose="020B0604020202020204" pitchFamily="34" charset="0"/>
              </a:rPr>
              <a:t> models are distilled vision transformers. There are 4 variants available (in 3 different sizes): </a:t>
            </a:r>
            <a:r>
              <a:rPr lang="en-US" sz="1200" kern="100" dirty="0" err="1">
                <a:effectLst/>
                <a:ea typeface="Calibri" panose="020F0502020204030204" pitchFamily="34" charset="0"/>
                <a:cs typeface="Arial" panose="020B0604020202020204" pitchFamily="34" charset="0"/>
              </a:rPr>
              <a:t>facebook</a:t>
            </a:r>
            <a:r>
              <a:rPr lang="en-US" sz="1200" kern="100" dirty="0">
                <a:effectLst/>
                <a:ea typeface="Calibri" panose="020F0502020204030204" pitchFamily="34" charset="0"/>
                <a:cs typeface="Arial" panose="020B0604020202020204" pitchFamily="34" charset="0"/>
              </a:rPr>
              <a:t>/deit-tiny-patch16-224, </a:t>
            </a:r>
            <a:r>
              <a:rPr lang="en-US" sz="1200" kern="100" dirty="0" err="1">
                <a:effectLst/>
                <a:ea typeface="Calibri" panose="020F0502020204030204" pitchFamily="34" charset="0"/>
                <a:cs typeface="Arial" panose="020B0604020202020204" pitchFamily="34" charset="0"/>
              </a:rPr>
              <a:t>facebook</a:t>
            </a:r>
            <a:r>
              <a:rPr lang="en-US" sz="1200" kern="100" dirty="0">
                <a:effectLst/>
                <a:ea typeface="Calibri" panose="020F0502020204030204" pitchFamily="34" charset="0"/>
                <a:cs typeface="Arial" panose="020B0604020202020204" pitchFamily="34" charset="0"/>
              </a:rPr>
              <a:t>/deit-small-patch16-224, </a:t>
            </a:r>
            <a:r>
              <a:rPr lang="en-US" sz="1200" kern="100" dirty="0" err="1">
                <a:effectLst/>
                <a:ea typeface="Calibri" panose="020F0502020204030204" pitchFamily="34" charset="0"/>
                <a:cs typeface="Arial" panose="020B0604020202020204" pitchFamily="34" charset="0"/>
              </a:rPr>
              <a:t>facebook</a:t>
            </a:r>
            <a:r>
              <a:rPr lang="en-US" sz="1200" kern="100" dirty="0">
                <a:effectLst/>
                <a:ea typeface="Calibri" panose="020F0502020204030204" pitchFamily="34" charset="0"/>
                <a:cs typeface="Arial" panose="020B0604020202020204" pitchFamily="34" charset="0"/>
              </a:rPr>
              <a:t>/deit-base-patch16-224 and </a:t>
            </a:r>
            <a:r>
              <a:rPr lang="en-US" sz="1200" kern="100" dirty="0" err="1">
                <a:effectLst/>
                <a:ea typeface="Calibri" panose="020F0502020204030204" pitchFamily="34" charset="0"/>
                <a:cs typeface="Arial" panose="020B0604020202020204" pitchFamily="34" charset="0"/>
              </a:rPr>
              <a:t>facebook</a:t>
            </a:r>
            <a:r>
              <a:rPr lang="en-US" sz="1200" kern="100" dirty="0">
                <a:effectLst/>
                <a:ea typeface="Calibri" panose="020F0502020204030204" pitchFamily="34" charset="0"/>
                <a:cs typeface="Arial" panose="020B0604020202020204" pitchFamily="34" charset="0"/>
              </a:rPr>
              <a:t>/deit-base-patch16-384. But we have used </a:t>
            </a:r>
            <a:r>
              <a:rPr lang="en-US" sz="1200" kern="100" dirty="0" err="1">
                <a:effectLst/>
                <a:ea typeface="Calibri" panose="020F0502020204030204" pitchFamily="34" charset="0"/>
                <a:cs typeface="Arial" panose="020B0604020202020204" pitchFamily="34" charset="0"/>
              </a:rPr>
              <a:t>facebook</a:t>
            </a:r>
            <a:r>
              <a:rPr lang="en-US" sz="1200" kern="100" dirty="0">
                <a:effectLst/>
                <a:ea typeface="Calibri" panose="020F0502020204030204" pitchFamily="34" charset="0"/>
                <a:cs typeface="Arial" panose="020B0604020202020204" pitchFamily="34" charset="0"/>
              </a:rPr>
              <a:t>/deit-tiny-patch16-224 for our </a:t>
            </a:r>
            <a:r>
              <a:rPr lang="en-US" sz="1200" kern="100" dirty="0" err="1">
                <a:effectLst/>
                <a:ea typeface="Calibri" panose="020F0502020204030204" pitchFamily="34" charset="0"/>
                <a:cs typeface="Arial" panose="020B0604020202020204" pitchFamily="34" charset="0"/>
              </a:rPr>
              <a:t>classigfication</a:t>
            </a:r>
            <a:r>
              <a:rPr lang="en-US" sz="1200" kern="100" dirty="0">
                <a:effectLst/>
                <a:ea typeface="Calibri" panose="020F0502020204030204" pitchFamily="34" charset="0"/>
                <a:cs typeface="Arial" panose="020B0604020202020204" pitchFamily="34" charset="0"/>
              </a:rPr>
              <a:t> task.</a:t>
            </a:r>
          </a:p>
        </p:txBody>
      </p:sp>
      <p:sp>
        <p:nvSpPr>
          <p:cNvPr id="7" name="TextBox 6">
            <a:extLst>
              <a:ext uri="{FF2B5EF4-FFF2-40B4-BE49-F238E27FC236}">
                <a16:creationId xmlns:a16="http://schemas.microsoft.com/office/drawing/2014/main" id="{DDC4ABB8-4A66-F872-10D7-AF14C6543D3E}"/>
              </a:ext>
            </a:extLst>
          </p:cNvPr>
          <p:cNvSpPr txBox="1"/>
          <p:nvPr/>
        </p:nvSpPr>
        <p:spPr>
          <a:xfrm>
            <a:off x="7278987" y="1792587"/>
            <a:ext cx="3877632" cy="276999"/>
          </a:xfrm>
          <a:prstGeom prst="rect">
            <a:avLst/>
          </a:prstGeom>
          <a:noFill/>
        </p:spPr>
        <p:txBody>
          <a:bodyPr wrap="square">
            <a:spAutoFit/>
          </a:bodyPr>
          <a:lstStyle/>
          <a:p>
            <a:r>
              <a:rPr lang="en-US" sz="1200" b="1" dirty="0"/>
              <a:t>predicted labels from </a:t>
            </a:r>
            <a:r>
              <a:rPr lang="en-US" sz="1200" b="1" dirty="0" err="1"/>
              <a:t>DeiT</a:t>
            </a:r>
            <a:endParaRPr lang="en-US" sz="1200" b="1" dirty="0"/>
          </a:p>
        </p:txBody>
      </p:sp>
      <p:pic>
        <p:nvPicPr>
          <p:cNvPr id="2" name="Picture 1">
            <a:extLst>
              <a:ext uri="{FF2B5EF4-FFF2-40B4-BE49-F238E27FC236}">
                <a16:creationId xmlns:a16="http://schemas.microsoft.com/office/drawing/2014/main" id="{542C2042-7A67-B149-7244-C2C96370837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1958" y="2227152"/>
            <a:ext cx="5105741" cy="3449371"/>
          </a:xfrm>
          <a:prstGeom prst="rect">
            <a:avLst/>
          </a:prstGeom>
          <a:noFill/>
          <a:ln>
            <a:noFill/>
          </a:ln>
        </p:spPr>
      </p:pic>
    </p:spTree>
    <p:extLst>
      <p:ext uri="{BB962C8B-B14F-4D97-AF65-F5344CB8AC3E}">
        <p14:creationId xmlns:p14="http://schemas.microsoft.com/office/powerpoint/2010/main" val="210971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p:txBody>
          <a:bodyPr>
            <a:normAutofit/>
          </a:bodyPr>
          <a:lstStyle/>
          <a:p>
            <a:pPr marL="0" marR="0">
              <a:lnSpc>
                <a:spcPct val="107000"/>
              </a:lnSpc>
              <a:spcBef>
                <a:spcPts val="0"/>
              </a:spcBef>
              <a:spcAft>
                <a:spcPts val="800"/>
              </a:spcAft>
            </a:pPr>
            <a:r>
              <a:rPr lang="en-US" kern="100" dirty="0">
                <a:effectLst/>
                <a:ea typeface="Calibri" panose="020F0502020204030204" pitchFamily="34" charset="0"/>
                <a:cs typeface="Arial" panose="020B0604020202020204" pitchFamily="34" charset="0"/>
              </a:rPr>
              <a:t>DINOv2</a:t>
            </a:r>
          </a:p>
        </p:txBody>
      </p:sp>
      <p:sp>
        <p:nvSpPr>
          <p:cNvPr id="6" name="TextBox 5">
            <a:extLst>
              <a:ext uri="{FF2B5EF4-FFF2-40B4-BE49-F238E27FC236}">
                <a16:creationId xmlns:a16="http://schemas.microsoft.com/office/drawing/2014/main" id="{AECD969F-64CF-5196-CDA6-1D69482CE526}"/>
              </a:ext>
            </a:extLst>
          </p:cNvPr>
          <p:cNvSpPr txBox="1"/>
          <p:nvPr/>
        </p:nvSpPr>
        <p:spPr>
          <a:xfrm>
            <a:off x="679766" y="3089305"/>
            <a:ext cx="5123506" cy="1065869"/>
          </a:xfrm>
          <a:prstGeom prst="rect">
            <a:avLst/>
          </a:prstGeom>
          <a:noFill/>
        </p:spPr>
        <p:txBody>
          <a:bodyPr wrap="square">
            <a:spAutoFit/>
          </a:bodyPr>
          <a:lstStyle/>
          <a:p>
            <a:pPr marL="0" marR="0">
              <a:lnSpc>
                <a:spcPct val="107000"/>
              </a:lnSpc>
              <a:spcBef>
                <a:spcPts val="0"/>
              </a:spcBef>
              <a:spcAft>
                <a:spcPts val="800"/>
              </a:spcAft>
            </a:pPr>
            <a:r>
              <a:rPr lang="en-US" sz="1200" kern="100" dirty="0">
                <a:effectLst/>
                <a:ea typeface="Calibri" panose="020F0502020204030204" pitchFamily="34" charset="0"/>
                <a:cs typeface="Arial" panose="020B0604020202020204" pitchFamily="34" charset="0"/>
              </a:rPr>
              <a:t>DINO (a method for self-supervised training of Vision Transformers) by Facebook AI. DINOv2-large-imagenet1k is a state-of-the-art self-supervised learning model for large-scale image classification tasks. It shows the effectiveness of </a:t>
            </a:r>
            <a:r>
              <a:rPr lang="en-US" sz="1200" kern="100" dirty="0" err="1">
                <a:effectLst/>
                <a:ea typeface="Calibri" panose="020F0502020204030204" pitchFamily="34" charset="0"/>
                <a:cs typeface="Arial" panose="020B0604020202020204" pitchFamily="34" charset="0"/>
              </a:rPr>
              <a:t>ViT</a:t>
            </a:r>
            <a:r>
              <a:rPr lang="en-US" sz="1200" kern="100" dirty="0">
                <a:effectLst/>
                <a:ea typeface="Calibri" panose="020F0502020204030204" pitchFamily="34" charset="0"/>
                <a:cs typeface="Arial" panose="020B0604020202020204" pitchFamily="34" charset="0"/>
              </a:rPr>
              <a:t>-based architectures in learning visual representations from unlabeled data.</a:t>
            </a:r>
          </a:p>
        </p:txBody>
      </p:sp>
      <p:sp>
        <p:nvSpPr>
          <p:cNvPr id="7" name="TextBox 6">
            <a:extLst>
              <a:ext uri="{FF2B5EF4-FFF2-40B4-BE49-F238E27FC236}">
                <a16:creationId xmlns:a16="http://schemas.microsoft.com/office/drawing/2014/main" id="{DDC4ABB8-4A66-F872-10D7-AF14C6543D3E}"/>
              </a:ext>
            </a:extLst>
          </p:cNvPr>
          <p:cNvSpPr txBox="1"/>
          <p:nvPr/>
        </p:nvSpPr>
        <p:spPr>
          <a:xfrm>
            <a:off x="7278987" y="1792587"/>
            <a:ext cx="3877632" cy="276999"/>
          </a:xfrm>
          <a:prstGeom prst="rect">
            <a:avLst/>
          </a:prstGeom>
          <a:noFill/>
        </p:spPr>
        <p:txBody>
          <a:bodyPr wrap="square">
            <a:spAutoFit/>
          </a:bodyPr>
          <a:lstStyle/>
          <a:p>
            <a:r>
              <a:rPr lang="en-US" sz="1200" b="1" dirty="0"/>
              <a:t>predicted labels from DINOv2</a:t>
            </a:r>
          </a:p>
        </p:txBody>
      </p:sp>
      <p:pic>
        <p:nvPicPr>
          <p:cNvPr id="4" name="Picture 3">
            <a:extLst>
              <a:ext uri="{FF2B5EF4-FFF2-40B4-BE49-F238E27FC236}">
                <a16:creationId xmlns:a16="http://schemas.microsoft.com/office/drawing/2014/main" id="{6E6083B0-BAD5-C9D2-B66B-62309278A1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1958" y="2299580"/>
            <a:ext cx="5123506" cy="3461108"/>
          </a:xfrm>
          <a:prstGeom prst="rect">
            <a:avLst/>
          </a:prstGeom>
          <a:noFill/>
          <a:ln>
            <a:noFill/>
          </a:ln>
        </p:spPr>
      </p:pic>
    </p:spTree>
    <p:extLst>
      <p:ext uri="{BB962C8B-B14F-4D97-AF65-F5344CB8AC3E}">
        <p14:creationId xmlns:p14="http://schemas.microsoft.com/office/powerpoint/2010/main" val="1875126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p:txBody>
          <a:bodyPr>
            <a:normAutofit/>
          </a:bodyPr>
          <a:lstStyle/>
          <a:p>
            <a:pPr marL="0" marR="0">
              <a:lnSpc>
                <a:spcPct val="107000"/>
              </a:lnSpc>
              <a:spcBef>
                <a:spcPts val="0"/>
              </a:spcBef>
              <a:spcAft>
                <a:spcPts val="800"/>
              </a:spcAft>
            </a:pPr>
            <a:r>
              <a:rPr lang="en-US" kern="100" dirty="0">
                <a:effectLst/>
                <a:ea typeface="Calibri" panose="020F0502020204030204" pitchFamily="34" charset="0"/>
                <a:cs typeface="Arial" panose="020B0604020202020204" pitchFamily="34" charset="0"/>
              </a:rPr>
              <a:t>References</a:t>
            </a:r>
          </a:p>
        </p:txBody>
      </p:sp>
      <p:sp>
        <p:nvSpPr>
          <p:cNvPr id="6" name="TextBox 5">
            <a:extLst>
              <a:ext uri="{FF2B5EF4-FFF2-40B4-BE49-F238E27FC236}">
                <a16:creationId xmlns:a16="http://schemas.microsoft.com/office/drawing/2014/main" id="{AECD969F-64CF-5196-CDA6-1D69482CE526}"/>
              </a:ext>
            </a:extLst>
          </p:cNvPr>
          <p:cNvSpPr txBox="1"/>
          <p:nvPr/>
        </p:nvSpPr>
        <p:spPr>
          <a:xfrm>
            <a:off x="604434" y="2300774"/>
            <a:ext cx="5123506" cy="2256452"/>
          </a:xfrm>
          <a:prstGeom prst="rect">
            <a:avLst/>
          </a:prstGeom>
          <a:noFill/>
        </p:spPr>
        <p:txBody>
          <a:bodyPr wrap="square">
            <a:spAutoFit/>
          </a:bodyPr>
          <a:lstStyle/>
          <a:p>
            <a:pPr marL="342900" marR="0" lvl="0" indent="-342900" rtl="0">
              <a:lnSpc>
                <a:spcPct val="107000"/>
              </a:lnSpc>
              <a:spcBef>
                <a:spcPts val="0"/>
              </a:spcBef>
              <a:spcAft>
                <a:spcPts val="0"/>
              </a:spcAft>
              <a:buFont typeface="Arial" panose="020B0604020202020204" pitchFamily="34" charset="0"/>
              <a:buChar char="•"/>
            </a:pPr>
            <a:r>
              <a:rPr lang="en-US" sz="1200" u="sng" kern="100" dirty="0">
                <a:solidFill>
                  <a:srgbClr val="0563C1"/>
                </a:solidFill>
                <a:effectLst/>
                <a:ea typeface="Calibri" panose="020F0502020204030204" pitchFamily="34" charset="0"/>
                <a:cs typeface="Arial" panose="020B0604020202020204" pitchFamily="34" charset="0"/>
                <a:hlinkClick r:id="rId2"/>
              </a:rPr>
              <a:t>An Image is Worth 16x16 Words: Transformers for Image Recognition at Scale</a:t>
            </a:r>
            <a:r>
              <a:rPr lang="en-US" sz="1200" kern="100" dirty="0">
                <a:effectLst/>
                <a:ea typeface="Calibri" panose="020F0502020204030204" pitchFamily="34" charset="0"/>
                <a:cs typeface="Arial" panose="020B0604020202020204" pitchFamily="34" charset="0"/>
              </a:rPr>
              <a:t> by </a:t>
            </a:r>
            <a:r>
              <a:rPr lang="en-US" sz="1200" kern="100" dirty="0" err="1">
                <a:effectLst/>
                <a:ea typeface="Calibri" panose="020F0502020204030204" pitchFamily="34" charset="0"/>
                <a:cs typeface="Arial" panose="020B0604020202020204" pitchFamily="34" charset="0"/>
              </a:rPr>
              <a:t>Dosovitskiy</a:t>
            </a:r>
            <a:r>
              <a:rPr lang="en-US" sz="1200" kern="100" dirty="0">
                <a:effectLst/>
                <a:ea typeface="Calibri" panose="020F0502020204030204" pitchFamily="34" charset="0"/>
                <a:cs typeface="Arial" panose="020B0604020202020204" pitchFamily="34" charset="0"/>
              </a:rPr>
              <a:t> et al.</a:t>
            </a:r>
          </a:p>
          <a:p>
            <a:pPr marL="342900" marR="0" lvl="0" indent="-342900">
              <a:lnSpc>
                <a:spcPct val="107000"/>
              </a:lnSpc>
              <a:spcBef>
                <a:spcPts val="0"/>
              </a:spcBef>
              <a:spcAft>
                <a:spcPts val="0"/>
              </a:spcAft>
              <a:buFont typeface="Arial" panose="020B0604020202020204" pitchFamily="34" charset="0"/>
              <a:buChar char="•"/>
            </a:pPr>
            <a:r>
              <a:rPr lang="en-US" sz="1200" u="sng" kern="100" dirty="0">
                <a:solidFill>
                  <a:srgbClr val="0563C1"/>
                </a:solidFill>
                <a:effectLst/>
                <a:ea typeface="Calibri" panose="020F0502020204030204" pitchFamily="34" charset="0"/>
                <a:cs typeface="Arial" panose="020B0604020202020204" pitchFamily="34" charset="0"/>
                <a:hlinkClick r:id="rId3"/>
              </a:rPr>
              <a:t>Data-efficient Image Transformer (</a:t>
            </a:r>
            <a:r>
              <a:rPr lang="en-US" sz="1200" u="sng" kern="100" dirty="0" err="1">
                <a:solidFill>
                  <a:srgbClr val="0563C1"/>
                </a:solidFill>
                <a:effectLst/>
                <a:ea typeface="Calibri" panose="020F0502020204030204" pitchFamily="34" charset="0"/>
                <a:cs typeface="Arial" panose="020B0604020202020204" pitchFamily="34" charset="0"/>
                <a:hlinkClick r:id="rId3"/>
              </a:rPr>
              <a:t>DeiT</a:t>
            </a:r>
            <a:r>
              <a:rPr lang="en-US" sz="1200" u="sng" kern="100" dirty="0">
                <a:solidFill>
                  <a:srgbClr val="0563C1"/>
                </a:solidFill>
                <a:effectLst/>
                <a:ea typeface="Calibri" panose="020F0502020204030204" pitchFamily="34" charset="0"/>
                <a:cs typeface="Arial" panose="020B0604020202020204" pitchFamily="34" charset="0"/>
                <a:hlinkClick r:id="rId3"/>
              </a:rPr>
              <a:t>)</a:t>
            </a:r>
            <a:r>
              <a:rPr lang="en-US" sz="1200" kern="100" dirty="0">
                <a:effectLst/>
                <a:ea typeface="Calibri" panose="020F0502020204030204" pitchFamily="34" charset="0"/>
                <a:cs typeface="Arial" panose="020B0604020202020204" pitchFamily="34" charset="0"/>
              </a:rPr>
              <a:t> by Hugo </a:t>
            </a:r>
            <a:r>
              <a:rPr lang="en-US" sz="1200" kern="100" dirty="0" err="1">
                <a:effectLst/>
                <a:ea typeface="Calibri" panose="020F0502020204030204" pitchFamily="34" charset="0"/>
                <a:cs typeface="Arial" panose="020B0604020202020204" pitchFamily="34" charset="0"/>
              </a:rPr>
              <a:t>Touvron</a:t>
            </a:r>
            <a:r>
              <a:rPr lang="en-US" sz="1200" kern="100" dirty="0">
                <a:effectLst/>
                <a:ea typeface="Calibri" panose="020F0502020204030204" pitchFamily="34" charset="0"/>
                <a:cs typeface="Arial" panose="020B0604020202020204" pitchFamily="34" charset="0"/>
              </a:rPr>
              <a:t>, Matthieu Cord, Matthijs </a:t>
            </a:r>
            <a:r>
              <a:rPr lang="en-US" sz="1200" kern="100" dirty="0" err="1">
                <a:effectLst/>
                <a:ea typeface="Calibri" panose="020F0502020204030204" pitchFamily="34" charset="0"/>
                <a:cs typeface="Arial" panose="020B0604020202020204" pitchFamily="34" charset="0"/>
              </a:rPr>
              <a:t>Douze</a:t>
            </a:r>
            <a:r>
              <a:rPr lang="en-US" sz="1200" kern="100" dirty="0">
                <a:effectLst/>
                <a:ea typeface="Calibri" panose="020F0502020204030204" pitchFamily="34" charset="0"/>
                <a:cs typeface="Arial" panose="020B0604020202020204" pitchFamily="34" charset="0"/>
              </a:rPr>
              <a:t>, Francisco Massa, Alexandre </a:t>
            </a:r>
            <a:r>
              <a:rPr lang="en-US" sz="1200" kern="100" dirty="0" err="1">
                <a:effectLst/>
                <a:ea typeface="Calibri" panose="020F0502020204030204" pitchFamily="34" charset="0"/>
                <a:cs typeface="Arial" panose="020B0604020202020204" pitchFamily="34" charset="0"/>
              </a:rPr>
              <a:t>Sablayrolles</a:t>
            </a:r>
            <a:r>
              <a:rPr lang="en-US" sz="1200" kern="100" dirty="0">
                <a:effectLst/>
                <a:ea typeface="Calibri" panose="020F0502020204030204" pitchFamily="34" charset="0"/>
                <a:cs typeface="Arial" panose="020B0604020202020204" pitchFamily="34" charset="0"/>
              </a:rPr>
              <a:t>, </a:t>
            </a:r>
            <a:r>
              <a:rPr lang="en-US" sz="1200" kern="100" dirty="0" err="1">
                <a:effectLst/>
                <a:ea typeface="Calibri" panose="020F0502020204030204" pitchFamily="34" charset="0"/>
                <a:cs typeface="Arial" panose="020B0604020202020204" pitchFamily="34" charset="0"/>
              </a:rPr>
              <a:t>Hervé</a:t>
            </a:r>
            <a:r>
              <a:rPr lang="en-US" sz="1200" kern="100" dirty="0">
                <a:effectLst/>
                <a:ea typeface="Calibri" panose="020F0502020204030204" pitchFamily="34" charset="0"/>
                <a:cs typeface="Arial" panose="020B0604020202020204" pitchFamily="34" charset="0"/>
              </a:rPr>
              <a:t> </a:t>
            </a:r>
            <a:r>
              <a:rPr lang="en-US" sz="1200" kern="100" dirty="0" err="1">
                <a:effectLst/>
                <a:ea typeface="Calibri" panose="020F0502020204030204" pitchFamily="34" charset="0"/>
                <a:cs typeface="Arial" panose="020B0604020202020204" pitchFamily="34" charset="0"/>
              </a:rPr>
              <a:t>Jégou</a:t>
            </a:r>
            <a:endParaRPr lang="en-US" sz="1200" kern="100" dirty="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Arial" panose="020B0604020202020204" pitchFamily="34" charset="0"/>
              <a:buChar char="•"/>
            </a:pPr>
            <a:r>
              <a:rPr lang="en-US" sz="1200" u="sng" kern="100" dirty="0">
                <a:solidFill>
                  <a:srgbClr val="0563C1"/>
                </a:solidFill>
                <a:effectLst/>
                <a:ea typeface="Calibri" panose="020F0502020204030204" pitchFamily="34" charset="0"/>
                <a:cs typeface="Arial" panose="020B0604020202020204" pitchFamily="34" charset="0"/>
                <a:hlinkClick r:id="rId4"/>
              </a:rPr>
              <a:t>DINOv2: Learning Robust Visual Features without Supervision</a:t>
            </a:r>
            <a:endParaRPr lang="en-US" sz="1200" kern="100" dirty="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Arial" panose="020B0604020202020204" pitchFamily="34" charset="0"/>
              <a:buChar char="•"/>
            </a:pPr>
            <a:r>
              <a:rPr lang="en-US" sz="1200" u="sng" kern="100" dirty="0">
                <a:solidFill>
                  <a:srgbClr val="0563C1"/>
                </a:solidFill>
                <a:effectLst/>
                <a:ea typeface="Calibri" panose="020F0502020204030204" pitchFamily="34" charset="0"/>
                <a:cs typeface="Arial" panose="020B0604020202020204" pitchFamily="34" charset="0"/>
                <a:hlinkClick r:id="rId5"/>
              </a:rPr>
              <a:t>Deep Residual Learning for Image Recognition</a:t>
            </a:r>
            <a:endParaRPr lang="en-US" sz="1200" kern="100" dirty="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Arial" panose="020B0604020202020204" pitchFamily="34" charset="0"/>
              <a:buChar char="•"/>
            </a:pPr>
            <a:r>
              <a:rPr lang="en-US" sz="1200" u="sng" kern="100" dirty="0">
                <a:solidFill>
                  <a:srgbClr val="0563C1"/>
                </a:solidFill>
                <a:effectLst/>
                <a:ea typeface="Calibri" panose="020F0502020204030204" pitchFamily="34" charset="0"/>
                <a:cs typeface="Arial" panose="020B0604020202020204" pitchFamily="34" charset="0"/>
                <a:hlinkClick r:id="rId6"/>
              </a:rPr>
              <a:t>An Introduction to Convolutional Neural Networks</a:t>
            </a:r>
            <a:endParaRPr lang="en-US" sz="1200" kern="100" dirty="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Arial" panose="020B0604020202020204" pitchFamily="34" charset="0"/>
              <a:buChar char="•"/>
            </a:pPr>
            <a:r>
              <a:rPr lang="en-US" sz="1200" u="sng" kern="100" dirty="0">
                <a:solidFill>
                  <a:srgbClr val="0563C1"/>
                </a:solidFill>
                <a:effectLst/>
                <a:ea typeface="Calibri" panose="020F0502020204030204" pitchFamily="34" charset="0"/>
                <a:cs typeface="Arial" panose="020B0604020202020204" pitchFamily="34" charset="0"/>
                <a:hlinkClick r:id="rId7"/>
              </a:rPr>
              <a:t>MobileNetV2: Inverted Residuals and Linear Bottlenecks</a:t>
            </a:r>
            <a:endParaRPr lang="en-US" sz="1200" kern="100" dirty="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Arial" panose="020B0604020202020204" pitchFamily="34" charset="0"/>
              <a:buChar char="•"/>
            </a:pPr>
            <a:r>
              <a:rPr lang="en-US" sz="1200" u="sng" kern="100" dirty="0">
                <a:solidFill>
                  <a:srgbClr val="0563C1"/>
                </a:solidFill>
                <a:effectLst/>
                <a:ea typeface="Calibri" panose="020F0502020204030204" pitchFamily="34" charset="0"/>
                <a:cs typeface="Arial" panose="020B0604020202020204" pitchFamily="34" charset="0"/>
                <a:hlinkClick r:id="rId8"/>
              </a:rPr>
              <a:t>Adam: A Method for Stochastic Optimization</a:t>
            </a:r>
            <a:endParaRPr lang="en-US" sz="1200" kern="100" dirty="0">
              <a:effectLst/>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Arial" panose="020B0604020202020204" pitchFamily="34" charset="0"/>
              <a:buChar char="•"/>
            </a:pPr>
            <a:r>
              <a:rPr lang="en-US" sz="1200" u="sng" kern="100" dirty="0">
                <a:solidFill>
                  <a:srgbClr val="0563C1"/>
                </a:solidFill>
                <a:effectLst/>
                <a:ea typeface="Calibri" panose="020F0502020204030204" pitchFamily="34" charset="0"/>
                <a:cs typeface="Arial" panose="020B0604020202020204" pitchFamily="34" charset="0"/>
                <a:hlinkClick r:id="rId9"/>
              </a:rPr>
              <a:t>Understanding </a:t>
            </a:r>
            <a:r>
              <a:rPr lang="en-US" sz="1200" u="sng" kern="100" dirty="0" err="1">
                <a:solidFill>
                  <a:srgbClr val="0563C1"/>
                </a:solidFill>
                <a:effectLst/>
                <a:ea typeface="Calibri" panose="020F0502020204030204" pitchFamily="34" charset="0"/>
                <a:cs typeface="Arial" panose="020B0604020202020204" pitchFamily="34" charset="0"/>
                <a:hlinkClick r:id="rId9"/>
              </a:rPr>
              <a:t>Softmax</a:t>
            </a:r>
            <a:r>
              <a:rPr lang="en-US" sz="1200" u="sng" kern="100" dirty="0">
                <a:solidFill>
                  <a:srgbClr val="0563C1"/>
                </a:solidFill>
                <a:effectLst/>
                <a:ea typeface="Calibri" panose="020F0502020204030204" pitchFamily="34" charset="0"/>
                <a:cs typeface="Arial" panose="020B0604020202020204" pitchFamily="34" charset="0"/>
                <a:hlinkClick r:id="rId9"/>
              </a:rPr>
              <a:t> Confidence and Uncertainty</a:t>
            </a:r>
            <a:endParaRPr lang="en-US" sz="1200" kern="100" dirty="0">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22741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r>
              <a:rPr lang="en-US" dirty="0"/>
              <a:t>What is Image Classification?</a:t>
            </a:r>
          </a:p>
        </p:txBody>
      </p:sp>
      <p:sp>
        <p:nvSpPr>
          <p:cNvPr id="36" name="TextBox 35">
            <a:extLst>
              <a:ext uri="{FF2B5EF4-FFF2-40B4-BE49-F238E27FC236}">
                <a16:creationId xmlns:a16="http://schemas.microsoft.com/office/drawing/2014/main" id="{05F41661-08D7-4613-07F7-A5DFD66CAEC8}"/>
              </a:ext>
            </a:extLst>
          </p:cNvPr>
          <p:cNvSpPr txBox="1"/>
          <p:nvPr/>
        </p:nvSpPr>
        <p:spPr>
          <a:xfrm>
            <a:off x="768999" y="2773746"/>
            <a:ext cx="5327001" cy="1938992"/>
          </a:xfrm>
          <a:prstGeom prst="rect">
            <a:avLst/>
          </a:prstGeom>
          <a:noFill/>
        </p:spPr>
        <p:txBody>
          <a:bodyPr wrap="square">
            <a:spAutoFit/>
          </a:bodyPr>
          <a:lstStyle/>
          <a:p>
            <a:r>
              <a:rPr lang="en-US" sz="1200" dirty="0"/>
              <a:t>Image classification is a task in computer vision where a machine learning model is trained to categorize images into predefined classes. The goal is to teach the model to recognize and distinguish between different objects, scenes, or patterns within images. This process involves feeding labeled images into the model during training, allowing it to learn the characteristic features associated with each class. Once trained, the model can then predict the class of new, unseen images based on the patterns it has learned from the training data. Image classification has various applications, including object recognition, medical diagnosis, autonomous driving, and more.</a:t>
            </a:r>
          </a:p>
        </p:txBody>
      </p:sp>
      <p:pic>
        <p:nvPicPr>
          <p:cNvPr id="1028" name="Picture 4" descr="Different Types of Classification Tasks in Machine Learning">
            <a:extLst>
              <a:ext uri="{FF2B5EF4-FFF2-40B4-BE49-F238E27FC236}">
                <a16:creationId xmlns:a16="http://schemas.microsoft.com/office/drawing/2014/main" id="{D7FF2237-E5E9-46C3-8EC8-6B9D92444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410" y="2360344"/>
            <a:ext cx="5166370" cy="26914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08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a:xfrm>
            <a:off x="604434" y="448628"/>
            <a:ext cx="10983132" cy="747763"/>
          </a:xfrm>
        </p:spPr>
        <p:txBody>
          <a:bodyPr/>
          <a:lstStyle/>
          <a:p>
            <a:r>
              <a:rPr lang="en-US" dirty="0"/>
              <a:t>Datasets</a:t>
            </a:r>
          </a:p>
        </p:txBody>
      </p:sp>
      <p:sp>
        <p:nvSpPr>
          <p:cNvPr id="2" name="Content Placeholder 1">
            <a:extLst>
              <a:ext uri="{FF2B5EF4-FFF2-40B4-BE49-F238E27FC236}">
                <a16:creationId xmlns:a16="http://schemas.microsoft.com/office/drawing/2014/main" id="{95AB49E1-195D-497A-BB31-2158958CA082}"/>
              </a:ext>
            </a:extLst>
          </p:cNvPr>
          <p:cNvSpPr>
            <a:spLocks noGrp="1"/>
          </p:cNvSpPr>
          <p:nvPr>
            <p:ph idx="1"/>
          </p:nvPr>
        </p:nvSpPr>
        <p:spPr>
          <a:xfrm>
            <a:off x="1090862" y="1507068"/>
            <a:ext cx="3192379" cy="4669896"/>
          </a:xfrm>
        </p:spPr>
        <p:txBody>
          <a:bodyPr/>
          <a:lstStyle/>
          <a:p>
            <a:pPr lvl="0">
              <a:buNone/>
            </a:pPr>
            <a:r>
              <a:rPr lang="en-US" dirty="0"/>
              <a:t>For our image classification project, we’ve build two datasets:</a:t>
            </a:r>
          </a:p>
          <a:p>
            <a:pPr marL="171450" indent="-171450"/>
            <a:r>
              <a:rPr lang="en-US" b="1" dirty="0"/>
              <a:t>Real Images Dataset: </a:t>
            </a:r>
            <a:r>
              <a:rPr lang="en-US" dirty="0"/>
              <a:t>This dataset comprises manually collected images from Google Images, featuring four categories: car, bus, truck, and bike. These images are used for training and fine-tuning the model.</a:t>
            </a:r>
          </a:p>
          <a:p>
            <a:pPr marL="171450" indent="-171450"/>
            <a:r>
              <a:rPr lang="en-US" b="1" dirty="0"/>
              <a:t>Synthetic Dataset: </a:t>
            </a:r>
            <a:r>
              <a:rPr lang="en-US" dirty="0"/>
              <a:t>Synthetic Dataset created with the help of DALL-E 3, These images are used for making predictions using a pre-trained Vision Transformer (</a:t>
            </a:r>
            <a:r>
              <a:rPr lang="en-US" dirty="0" err="1"/>
              <a:t>ViT</a:t>
            </a:r>
            <a:r>
              <a:rPr lang="en-US" dirty="0"/>
              <a:t>) model.</a:t>
            </a:r>
          </a:p>
        </p:txBody>
      </p:sp>
      <p:pic>
        <p:nvPicPr>
          <p:cNvPr id="2050" name="Picture 2">
            <a:extLst>
              <a:ext uri="{FF2B5EF4-FFF2-40B4-BE49-F238E27FC236}">
                <a16:creationId xmlns:a16="http://schemas.microsoft.com/office/drawing/2014/main" id="{3A991E56-3C3D-110E-B62B-231A5F9867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331"/>
          <a:stretch/>
        </p:blipFill>
        <p:spPr bwMode="auto">
          <a:xfrm>
            <a:off x="5545820" y="2444917"/>
            <a:ext cx="4725881" cy="16305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3FC0C41-93E7-779C-3803-D839C1B9C3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5631604" y="4292944"/>
            <a:ext cx="4640097" cy="15724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63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p:txBody>
          <a:bodyPr/>
          <a:lstStyle/>
          <a:p>
            <a:r>
              <a:rPr lang="en-US" dirty="0"/>
              <a:t>Models</a:t>
            </a:r>
          </a:p>
        </p:txBody>
      </p:sp>
      <p:sp>
        <p:nvSpPr>
          <p:cNvPr id="15" name="TextBox 14">
            <a:extLst>
              <a:ext uri="{FF2B5EF4-FFF2-40B4-BE49-F238E27FC236}">
                <a16:creationId xmlns:a16="http://schemas.microsoft.com/office/drawing/2014/main" id="{ED9F409A-BD54-B48A-9A03-0ED0F39F4297}"/>
              </a:ext>
            </a:extLst>
          </p:cNvPr>
          <p:cNvSpPr txBox="1"/>
          <p:nvPr/>
        </p:nvSpPr>
        <p:spPr>
          <a:xfrm>
            <a:off x="1047938" y="1535491"/>
            <a:ext cx="6097508" cy="830997"/>
          </a:xfrm>
          <a:prstGeom prst="rect">
            <a:avLst/>
          </a:prstGeom>
          <a:noFill/>
        </p:spPr>
        <p:txBody>
          <a:bodyPr wrap="square">
            <a:spAutoFit/>
          </a:bodyPr>
          <a:lstStyle/>
          <a:p>
            <a:r>
              <a:rPr lang="en-US" sz="1200" dirty="0"/>
              <a:t>Initially, we built a Convolutional Neural Network (CNN) from scratch. Subsequently, we employed transfer learning with ResNet50 and MobileNetV2 models. Finally, we fine-tuned the ResNet101 model. All models were trained and fine-tuned using a real image dataset.</a:t>
            </a:r>
          </a:p>
        </p:txBody>
      </p:sp>
      <p:sp>
        <p:nvSpPr>
          <p:cNvPr id="25" name="TextBox 24">
            <a:extLst>
              <a:ext uri="{FF2B5EF4-FFF2-40B4-BE49-F238E27FC236}">
                <a16:creationId xmlns:a16="http://schemas.microsoft.com/office/drawing/2014/main" id="{ACFA8B9F-39E6-B8B2-3F36-4481137EB8D6}"/>
              </a:ext>
            </a:extLst>
          </p:cNvPr>
          <p:cNvSpPr txBox="1"/>
          <p:nvPr/>
        </p:nvSpPr>
        <p:spPr>
          <a:xfrm>
            <a:off x="1047938" y="2319033"/>
            <a:ext cx="6097508" cy="830997"/>
          </a:xfrm>
          <a:prstGeom prst="rect">
            <a:avLst/>
          </a:prstGeom>
          <a:noFill/>
        </p:spPr>
        <p:txBody>
          <a:bodyPr wrap="square">
            <a:spAutoFit/>
          </a:bodyPr>
          <a:lstStyle/>
          <a:p>
            <a:pPr marL="171450" indent="-171450">
              <a:buFont typeface="Arial" panose="020B0604020202020204" pitchFamily="34" charset="0"/>
              <a:buChar char="•"/>
            </a:pPr>
            <a:r>
              <a:rPr lang="en-US" sz="1200" dirty="0"/>
              <a:t>For CNN model we use the Adam optimizer with a learning rate of 0.001 to optimize the model's parameters during training. For the loss function, we use sparse categorical cross-entropy. We train the model for 20 epochs, with a specified batch size of 64. The accuracy achieved is: 67.6% </a:t>
            </a:r>
          </a:p>
        </p:txBody>
      </p:sp>
      <p:sp>
        <p:nvSpPr>
          <p:cNvPr id="26" name="TextBox 25">
            <a:extLst>
              <a:ext uri="{FF2B5EF4-FFF2-40B4-BE49-F238E27FC236}">
                <a16:creationId xmlns:a16="http://schemas.microsoft.com/office/drawing/2014/main" id="{DA2E6FF4-D847-2DAE-F18F-6E8018782454}"/>
              </a:ext>
            </a:extLst>
          </p:cNvPr>
          <p:cNvSpPr txBox="1"/>
          <p:nvPr/>
        </p:nvSpPr>
        <p:spPr>
          <a:xfrm>
            <a:off x="1047938" y="3150030"/>
            <a:ext cx="6097508" cy="830997"/>
          </a:xfrm>
          <a:prstGeom prst="rect">
            <a:avLst/>
          </a:prstGeom>
          <a:noFill/>
        </p:spPr>
        <p:txBody>
          <a:bodyPr wrap="square">
            <a:spAutoFit/>
          </a:bodyPr>
          <a:lstStyle/>
          <a:p>
            <a:pPr marL="171450" indent="-171450">
              <a:buFont typeface="Arial" panose="020B0604020202020204" pitchFamily="34" charset="0"/>
              <a:buChar char="•"/>
            </a:pPr>
            <a:r>
              <a:rPr lang="en-US" sz="1200" dirty="0"/>
              <a:t>For </a:t>
            </a:r>
            <a:r>
              <a:rPr lang="en-US" sz="1200" dirty="0">
                <a:effectLst/>
                <a:ea typeface="Calibri" panose="020F0502020204030204" pitchFamily="34" charset="0"/>
              </a:rPr>
              <a:t>ResNet50 Model</a:t>
            </a:r>
            <a:r>
              <a:rPr lang="en-US" sz="1200" dirty="0"/>
              <a:t> we use the Adam optimizer with a learning rate of 0.001 to optimize the model's parameters during training. For the loss function, we use sparse categorical cross-entropy. We train the model for 20 epochs, with a specified batch size of 32. The accuracy achieved is: 92.5% </a:t>
            </a:r>
          </a:p>
        </p:txBody>
      </p:sp>
      <p:sp>
        <p:nvSpPr>
          <p:cNvPr id="27" name="TextBox 26">
            <a:extLst>
              <a:ext uri="{FF2B5EF4-FFF2-40B4-BE49-F238E27FC236}">
                <a16:creationId xmlns:a16="http://schemas.microsoft.com/office/drawing/2014/main" id="{6ED9887E-F67A-323A-7CFF-AB9FB99005FC}"/>
              </a:ext>
            </a:extLst>
          </p:cNvPr>
          <p:cNvSpPr txBox="1"/>
          <p:nvPr/>
        </p:nvSpPr>
        <p:spPr>
          <a:xfrm>
            <a:off x="1047938" y="3981027"/>
            <a:ext cx="6097508" cy="830997"/>
          </a:xfrm>
          <a:prstGeom prst="rect">
            <a:avLst/>
          </a:prstGeom>
          <a:noFill/>
        </p:spPr>
        <p:txBody>
          <a:bodyPr wrap="square">
            <a:spAutoFit/>
          </a:bodyPr>
          <a:lstStyle/>
          <a:p>
            <a:pPr marL="171450" indent="-171450">
              <a:buFont typeface="Arial" panose="020B0604020202020204" pitchFamily="34" charset="0"/>
              <a:buChar char="•"/>
            </a:pPr>
            <a:r>
              <a:rPr lang="en-US" sz="1200" dirty="0"/>
              <a:t>For </a:t>
            </a:r>
            <a:r>
              <a:rPr lang="en-US" sz="1200" dirty="0">
                <a:effectLst/>
                <a:ea typeface="Calibri" panose="020F0502020204030204" pitchFamily="34" charset="0"/>
              </a:rPr>
              <a:t>MobileNetV2 Model</a:t>
            </a:r>
            <a:r>
              <a:rPr lang="en-US" sz="1200" dirty="0"/>
              <a:t> we use the Adam optimizer with a learning rate of 0.001 to optimize the model's parameters during training. For the loss function, we use sparse categorical cross-entropy. We train the model for 20 epochs, with a specified batch size of 32. The accuracy achieved is: 69.9% </a:t>
            </a:r>
          </a:p>
        </p:txBody>
      </p:sp>
      <p:sp>
        <p:nvSpPr>
          <p:cNvPr id="30" name="TextBox 29">
            <a:extLst>
              <a:ext uri="{FF2B5EF4-FFF2-40B4-BE49-F238E27FC236}">
                <a16:creationId xmlns:a16="http://schemas.microsoft.com/office/drawing/2014/main" id="{E83540A1-6956-FE32-D837-450AC378B992}"/>
              </a:ext>
            </a:extLst>
          </p:cNvPr>
          <p:cNvSpPr txBox="1"/>
          <p:nvPr/>
        </p:nvSpPr>
        <p:spPr>
          <a:xfrm>
            <a:off x="1047938" y="4812024"/>
            <a:ext cx="6097508" cy="830997"/>
          </a:xfrm>
          <a:prstGeom prst="rect">
            <a:avLst/>
          </a:prstGeom>
          <a:noFill/>
        </p:spPr>
        <p:txBody>
          <a:bodyPr wrap="square">
            <a:spAutoFit/>
          </a:bodyPr>
          <a:lstStyle/>
          <a:p>
            <a:pPr marL="171450" indent="-171450">
              <a:buFont typeface="Arial" panose="020B0604020202020204" pitchFamily="34" charset="0"/>
              <a:buChar char="•"/>
            </a:pPr>
            <a:r>
              <a:rPr lang="en-US" sz="1200" dirty="0"/>
              <a:t>To </a:t>
            </a:r>
            <a:r>
              <a:rPr lang="en-US" sz="1200" dirty="0">
                <a:effectLst/>
                <a:ea typeface="Calibri" panose="020F0502020204030204" pitchFamily="34" charset="0"/>
              </a:rPr>
              <a:t>Fine-Tune ResNet101 Model</a:t>
            </a:r>
            <a:r>
              <a:rPr lang="en-US" sz="1200" dirty="0"/>
              <a:t> we use the Adam optimizer with a learning rate of 0.001 to optimize the model's parameters during training. For the loss function, we use sparse categorical cross-entropy. We train the model for 20 epochs, with a specified batch size of 32. The accuracy achieved is: 93.3% </a:t>
            </a:r>
          </a:p>
        </p:txBody>
      </p:sp>
      <p:graphicFrame>
        <p:nvGraphicFramePr>
          <p:cNvPr id="31" name="Table 30">
            <a:extLst>
              <a:ext uri="{FF2B5EF4-FFF2-40B4-BE49-F238E27FC236}">
                <a16:creationId xmlns:a16="http://schemas.microsoft.com/office/drawing/2014/main" id="{7B330581-385A-3A90-D15A-86C8AFC99ACE}"/>
              </a:ext>
            </a:extLst>
          </p:cNvPr>
          <p:cNvGraphicFramePr>
            <a:graphicFrameLocks noGrp="1"/>
          </p:cNvGraphicFramePr>
          <p:nvPr>
            <p:extLst>
              <p:ext uri="{D42A27DB-BD31-4B8C-83A1-F6EECF244321}">
                <p14:modId xmlns:p14="http://schemas.microsoft.com/office/powerpoint/2010/main" val="3375774320"/>
              </p:ext>
            </p:extLst>
          </p:nvPr>
        </p:nvGraphicFramePr>
        <p:xfrm>
          <a:off x="7812369" y="3150030"/>
          <a:ext cx="3140075" cy="929325"/>
        </p:xfrm>
        <a:graphic>
          <a:graphicData uri="http://schemas.openxmlformats.org/drawingml/2006/table">
            <a:tbl>
              <a:tblPr firstRow="1" firstCol="1" bandRow="1">
                <a:tableStyleId>{91EBBBCC-DAD2-459C-BE2E-F6DE35CF9A28}</a:tableStyleId>
              </a:tblPr>
              <a:tblGrid>
                <a:gridCol w="1654175">
                  <a:extLst>
                    <a:ext uri="{9D8B030D-6E8A-4147-A177-3AD203B41FA5}">
                      <a16:colId xmlns:a16="http://schemas.microsoft.com/office/drawing/2014/main" val="713709576"/>
                    </a:ext>
                  </a:extLst>
                </a:gridCol>
                <a:gridCol w="1485900">
                  <a:extLst>
                    <a:ext uri="{9D8B030D-6E8A-4147-A177-3AD203B41FA5}">
                      <a16:colId xmlns:a16="http://schemas.microsoft.com/office/drawing/2014/main" val="393674542"/>
                    </a:ext>
                  </a:extLst>
                </a:gridCol>
              </a:tblGrid>
              <a:tr h="0">
                <a:tc>
                  <a:txBody>
                    <a:bodyPr/>
                    <a:lstStyle/>
                    <a:p>
                      <a:pPr marL="0" marR="0" indent="457200">
                        <a:lnSpc>
                          <a:spcPct val="107000"/>
                        </a:lnSpc>
                        <a:spcBef>
                          <a:spcPts val="0"/>
                        </a:spcBef>
                        <a:spcAft>
                          <a:spcPts val="0"/>
                        </a:spcAft>
                      </a:pPr>
                      <a:r>
                        <a:rPr lang="en-US" sz="1200" kern="100" dirty="0">
                          <a:effectLst/>
                        </a:rPr>
                        <a:t>Model Name</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2"/>
                    </a:solidFill>
                  </a:tcPr>
                </a:tc>
                <a:tc>
                  <a:txBody>
                    <a:bodyPr/>
                    <a:lstStyle/>
                    <a:p>
                      <a:pPr marL="0" marR="0" algn="ctr">
                        <a:lnSpc>
                          <a:spcPct val="107000"/>
                        </a:lnSpc>
                        <a:spcBef>
                          <a:spcPts val="0"/>
                        </a:spcBef>
                        <a:spcAft>
                          <a:spcPts val="0"/>
                        </a:spcAft>
                      </a:pPr>
                      <a:r>
                        <a:rPr lang="en-US" sz="1200" kern="100" dirty="0">
                          <a:effectLst/>
                        </a:rPr>
                        <a:t>Accuracies</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2"/>
                    </a:solidFill>
                  </a:tcPr>
                </a:tc>
                <a:extLst>
                  <a:ext uri="{0D108BD9-81ED-4DB2-BD59-A6C34878D82A}">
                    <a16:rowId xmlns:a16="http://schemas.microsoft.com/office/drawing/2014/main" val="3260170721"/>
                  </a:ext>
                </a:extLst>
              </a:tr>
              <a:tr h="0">
                <a:tc>
                  <a:txBody>
                    <a:bodyPr/>
                    <a:lstStyle/>
                    <a:p>
                      <a:pPr marL="0" marR="0">
                        <a:lnSpc>
                          <a:spcPct val="107000"/>
                        </a:lnSpc>
                        <a:spcBef>
                          <a:spcPts val="0"/>
                        </a:spcBef>
                        <a:spcAft>
                          <a:spcPts val="0"/>
                        </a:spcAft>
                      </a:pPr>
                      <a:r>
                        <a:rPr lang="en-US" sz="1200" b="0" kern="100" dirty="0">
                          <a:effectLst/>
                        </a:rPr>
                        <a:t>Fine-Tune ResNet101</a:t>
                      </a:r>
                      <a:endParaRPr lang="en-US" sz="1100" b="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93.3%</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73744047"/>
                  </a:ext>
                </a:extLst>
              </a:tr>
              <a:tr h="0">
                <a:tc>
                  <a:txBody>
                    <a:bodyPr/>
                    <a:lstStyle/>
                    <a:p>
                      <a:pPr marL="0" marR="0">
                        <a:lnSpc>
                          <a:spcPct val="107000"/>
                        </a:lnSpc>
                        <a:spcBef>
                          <a:spcPts val="0"/>
                        </a:spcBef>
                        <a:spcAft>
                          <a:spcPts val="0"/>
                        </a:spcAft>
                      </a:pPr>
                      <a:r>
                        <a:rPr lang="en-US" sz="1200" b="0" kern="100" dirty="0">
                          <a:effectLst/>
                        </a:rPr>
                        <a:t>ResNet50</a:t>
                      </a:r>
                      <a:endParaRPr lang="en-US" sz="1100" b="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kern="100">
                          <a:effectLst/>
                        </a:rPr>
                        <a:t>92.5%</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81096940"/>
                  </a:ext>
                </a:extLst>
              </a:tr>
              <a:tr h="0">
                <a:tc>
                  <a:txBody>
                    <a:bodyPr/>
                    <a:lstStyle/>
                    <a:p>
                      <a:pPr marL="0" marR="0">
                        <a:lnSpc>
                          <a:spcPct val="107000"/>
                        </a:lnSpc>
                        <a:spcBef>
                          <a:spcPts val="0"/>
                        </a:spcBef>
                        <a:spcAft>
                          <a:spcPts val="0"/>
                        </a:spcAft>
                      </a:pPr>
                      <a:r>
                        <a:rPr lang="en-US" sz="1200" b="0" kern="100" dirty="0">
                          <a:effectLst/>
                        </a:rPr>
                        <a:t>MobileNetV2</a:t>
                      </a:r>
                      <a:endParaRPr lang="en-US" sz="1100" b="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kern="100" dirty="0">
                          <a:effectLst/>
                        </a:rPr>
                        <a:t>69.9%</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29386257"/>
                  </a:ext>
                </a:extLst>
              </a:tr>
              <a:tr h="0">
                <a:tc>
                  <a:txBody>
                    <a:bodyPr/>
                    <a:lstStyle/>
                    <a:p>
                      <a:pPr marL="0" marR="0">
                        <a:lnSpc>
                          <a:spcPct val="107000"/>
                        </a:lnSpc>
                        <a:spcBef>
                          <a:spcPts val="0"/>
                        </a:spcBef>
                        <a:spcAft>
                          <a:spcPts val="0"/>
                        </a:spcAft>
                      </a:pPr>
                      <a:r>
                        <a:rPr lang="en-US" sz="1200" b="0" kern="100" dirty="0">
                          <a:effectLst/>
                        </a:rPr>
                        <a:t>CNN Model</a:t>
                      </a:r>
                      <a:endParaRPr lang="en-US" sz="1100" b="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200" kern="100" dirty="0">
                          <a:effectLst/>
                        </a:rPr>
                        <a:t>67.6%</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59498516"/>
                  </a:ext>
                </a:extLst>
              </a:tr>
            </a:tbl>
          </a:graphicData>
        </a:graphic>
      </p:graphicFrame>
    </p:spTree>
    <p:extLst>
      <p:ext uri="{BB962C8B-B14F-4D97-AF65-F5344CB8AC3E}">
        <p14:creationId xmlns:p14="http://schemas.microsoft.com/office/powerpoint/2010/main" val="1997439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p:txBody>
          <a:bodyPr/>
          <a:lstStyle/>
          <a:p>
            <a:r>
              <a:rPr lang="en-US" dirty="0"/>
              <a:t>Predictions</a:t>
            </a:r>
          </a:p>
        </p:txBody>
      </p:sp>
      <p:sp>
        <p:nvSpPr>
          <p:cNvPr id="6" name="TextBox 5">
            <a:extLst>
              <a:ext uri="{FF2B5EF4-FFF2-40B4-BE49-F238E27FC236}">
                <a16:creationId xmlns:a16="http://schemas.microsoft.com/office/drawing/2014/main" id="{0C2FAF25-11EA-6FE8-1F2A-1A2392220636}"/>
              </a:ext>
            </a:extLst>
          </p:cNvPr>
          <p:cNvSpPr txBox="1"/>
          <p:nvPr/>
        </p:nvSpPr>
        <p:spPr>
          <a:xfrm>
            <a:off x="2404827" y="1396993"/>
            <a:ext cx="7382346" cy="307777"/>
          </a:xfrm>
          <a:prstGeom prst="rect">
            <a:avLst/>
          </a:prstGeom>
          <a:noFill/>
        </p:spPr>
        <p:txBody>
          <a:bodyPr wrap="square">
            <a:spAutoFit/>
          </a:bodyPr>
          <a:lstStyle/>
          <a:p>
            <a:r>
              <a:rPr lang="en-US" sz="1400" dirty="0"/>
              <a:t>Ground truth images alongside their corresponding predicted labels using </a:t>
            </a:r>
            <a:r>
              <a:rPr lang="en-US" sz="1400" b="1" dirty="0"/>
              <a:t>CNN Model</a:t>
            </a:r>
            <a:r>
              <a:rPr lang="en-US" sz="1400" dirty="0"/>
              <a:t>.</a:t>
            </a:r>
          </a:p>
        </p:txBody>
      </p:sp>
      <p:pic>
        <p:nvPicPr>
          <p:cNvPr id="8" name="Picture 7">
            <a:extLst>
              <a:ext uri="{FF2B5EF4-FFF2-40B4-BE49-F238E27FC236}">
                <a16:creationId xmlns:a16="http://schemas.microsoft.com/office/drawing/2014/main" id="{58667537-B84A-CDD9-0DF8-CF97BA16BE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0045"/>
          <a:stretch/>
        </p:blipFill>
        <p:spPr bwMode="auto">
          <a:xfrm>
            <a:off x="3656504" y="2156657"/>
            <a:ext cx="5071037" cy="351730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4271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p:txBody>
          <a:bodyPr/>
          <a:lstStyle/>
          <a:p>
            <a:r>
              <a:rPr lang="en-US" dirty="0"/>
              <a:t>Predictions</a:t>
            </a:r>
          </a:p>
        </p:txBody>
      </p:sp>
      <p:sp>
        <p:nvSpPr>
          <p:cNvPr id="6" name="TextBox 5">
            <a:extLst>
              <a:ext uri="{FF2B5EF4-FFF2-40B4-BE49-F238E27FC236}">
                <a16:creationId xmlns:a16="http://schemas.microsoft.com/office/drawing/2014/main" id="{0C2FAF25-11EA-6FE8-1F2A-1A2392220636}"/>
              </a:ext>
            </a:extLst>
          </p:cNvPr>
          <p:cNvSpPr txBox="1"/>
          <p:nvPr/>
        </p:nvSpPr>
        <p:spPr>
          <a:xfrm>
            <a:off x="2404827" y="1396993"/>
            <a:ext cx="7698840" cy="307777"/>
          </a:xfrm>
          <a:prstGeom prst="rect">
            <a:avLst/>
          </a:prstGeom>
          <a:noFill/>
        </p:spPr>
        <p:txBody>
          <a:bodyPr wrap="square">
            <a:spAutoFit/>
          </a:bodyPr>
          <a:lstStyle/>
          <a:p>
            <a:r>
              <a:rPr lang="en-US" sz="1400" dirty="0"/>
              <a:t>Ground truth images alongside their corresponding predicted labels using </a:t>
            </a:r>
            <a:r>
              <a:rPr lang="en-US" sz="1400" b="1" dirty="0"/>
              <a:t>ResNet50 Model</a:t>
            </a:r>
            <a:r>
              <a:rPr lang="en-US" sz="1400" dirty="0"/>
              <a:t>.</a:t>
            </a:r>
          </a:p>
        </p:txBody>
      </p:sp>
      <p:pic>
        <p:nvPicPr>
          <p:cNvPr id="2" name="Picture 1">
            <a:extLst>
              <a:ext uri="{FF2B5EF4-FFF2-40B4-BE49-F238E27FC236}">
                <a16:creationId xmlns:a16="http://schemas.microsoft.com/office/drawing/2014/main" id="{7A9A81C4-CB1E-31B6-9CA8-90419EF5E79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b="50140"/>
          <a:stretch/>
        </p:blipFill>
        <p:spPr bwMode="auto">
          <a:xfrm>
            <a:off x="3682149" y="2356648"/>
            <a:ext cx="4827701" cy="334142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24290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p:txBody>
          <a:bodyPr/>
          <a:lstStyle/>
          <a:p>
            <a:r>
              <a:rPr lang="en-US" dirty="0"/>
              <a:t>Predictions</a:t>
            </a:r>
          </a:p>
        </p:txBody>
      </p:sp>
      <p:sp>
        <p:nvSpPr>
          <p:cNvPr id="6" name="TextBox 5">
            <a:extLst>
              <a:ext uri="{FF2B5EF4-FFF2-40B4-BE49-F238E27FC236}">
                <a16:creationId xmlns:a16="http://schemas.microsoft.com/office/drawing/2014/main" id="{0C2FAF25-11EA-6FE8-1F2A-1A2392220636}"/>
              </a:ext>
            </a:extLst>
          </p:cNvPr>
          <p:cNvSpPr txBox="1"/>
          <p:nvPr/>
        </p:nvSpPr>
        <p:spPr>
          <a:xfrm>
            <a:off x="2404826" y="1396993"/>
            <a:ext cx="7925177" cy="307777"/>
          </a:xfrm>
          <a:prstGeom prst="rect">
            <a:avLst/>
          </a:prstGeom>
          <a:noFill/>
        </p:spPr>
        <p:txBody>
          <a:bodyPr wrap="square">
            <a:spAutoFit/>
          </a:bodyPr>
          <a:lstStyle/>
          <a:p>
            <a:r>
              <a:rPr lang="en-US" sz="1400" dirty="0"/>
              <a:t>Ground truth images alongside their corresponding predicted labels using </a:t>
            </a:r>
            <a:r>
              <a:rPr lang="en-US" sz="1400" b="1" dirty="0"/>
              <a:t>MobileNetV2 Model</a:t>
            </a:r>
            <a:r>
              <a:rPr lang="en-US" sz="1400" dirty="0"/>
              <a:t>.</a:t>
            </a:r>
          </a:p>
        </p:txBody>
      </p:sp>
      <p:pic>
        <p:nvPicPr>
          <p:cNvPr id="2" name="Picture 1">
            <a:extLst>
              <a:ext uri="{FF2B5EF4-FFF2-40B4-BE49-F238E27FC236}">
                <a16:creationId xmlns:a16="http://schemas.microsoft.com/office/drawing/2014/main" id="{7A9A81C4-CB1E-31B6-9CA8-90419EF5E79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b="50140"/>
          <a:stretch/>
        </p:blipFill>
        <p:spPr bwMode="auto">
          <a:xfrm>
            <a:off x="3682149" y="2356648"/>
            <a:ext cx="4827701" cy="334142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216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p:txBody>
          <a:bodyPr/>
          <a:lstStyle/>
          <a:p>
            <a:r>
              <a:rPr lang="en-US" dirty="0"/>
              <a:t>Predictions</a:t>
            </a:r>
          </a:p>
        </p:txBody>
      </p:sp>
      <p:sp>
        <p:nvSpPr>
          <p:cNvPr id="6" name="TextBox 5">
            <a:extLst>
              <a:ext uri="{FF2B5EF4-FFF2-40B4-BE49-F238E27FC236}">
                <a16:creationId xmlns:a16="http://schemas.microsoft.com/office/drawing/2014/main" id="{0C2FAF25-11EA-6FE8-1F2A-1A2392220636}"/>
              </a:ext>
            </a:extLst>
          </p:cNvPr>
          <p:cNvSpPr txBox="1"/>
          <p:nvPr/>
        </p:nvSpPr>
        <p:spPr>
          <a:xfrm>
            <a:off x="1907074" y="1468742"/>
            <a:ext cx="8377850" cy="307777"/>
          </a:xfrm>
          <a:prstGeom prst="rect">
            <a:avLst/>
          </a:prstGeom>
          <a:noFill/>
        </p:spPr>
        <p:txBody>
          <a:bodyPr wrap="square">
            <a:spAutoFit/>
          </a:bodyPr>
          <a:lstStyle/>
          <a:p>
            <a:r>
              <a:rPr lang="en-US" sz="1400" dirty="0"/>
              <a:t>Ground truth images alongside their corresponding predicted labels using </a:t>
            </a:r>
            <a:r>
              <a:rPr lang="en-US" sz="1400" b="1" dirty="0"/>
              <a:t>Fine-Tune ResNet101</a:t>
            </a:r>
            <a:r>
              <a:rPr lang="en-US" sz="1400" dirty="0"/>
              <a:t>.</a:t>
            </a:r>
          </a:p>
        </p:txBody>
      </p:sp>
      <p:pic>
        <p:nvPicPr>
          <p:cNvPr id="2" name="Picture 1">
            <a:extLst>
              <a:ext uri="{FF2B5EF4-FFF2-40B4-BE49-F238E27FC236}">
                <a16:creationId xmlns:a16="http://schemas.microsoft.com/office/drawing/2014/main" id="{7A9A81C4-CB1E-31B6-9CA8-90419EF5E79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b="50140"/>
          <a:stretch/>
        </p:blipFill>
        <p:spPr bwMode="auto">
          <a:xfrm>
            <a:off x="3682149" y="2356648"/>
            <a:ext cx="4827701" cy="334142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72595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p:txBody>
          <a:bodyPr>
            <a:normAutofit/>
          </a:bodyPr>
          <a:lstStyle/>
          <a:p>
            <a:r>
              <a:rPr lang="en-US" dirty="0">
                <a:effectLst/>
                <a:ea typeface="Calibri" panose="020F0502020204030204" pitchFamily="34" charset="0"/>
              </a:rPr>
              <a:t>Pre-trained Self-supervision model</a:t>
            </a:r>
            <a:endParaRPr lang="en-US" dirty="0"/>
          </a:p>
        </p:txBody>
      </p:sp>
      <p:sp>
        <p:nvSpPr>
          <p:cNvPr id="6" name="TextBox 5">
            <a:extLst>
              <a:ext uri="{FF2B5EF4-FFF2-40B4-BE49-F238E27FC236}">
                <a16:creationId xmlns:a16="http://schemas.microsoft.com/office/drawing/2014/main" id="{AECD969F-64CF-5196-CDA6-1D69482CE526}"/>
              </a:ext>
            </a:extLst>
          </p:cNvPr>
          <p:cNvSpPr txBox="1"/>
          <p:nvPr/>
        </p:nvSpPr>
        <p:spPr>
          <a:xfrm>
            <a:off x="794442" y="2269662"/>
            <a:ext cx="5651625" cy="1384995"/>
          </a:xfrm>
          <a:prstGeom prst="rect">
            <a:avLst/>
          </a:prstGeom>
          <a:noFill/>
        </p:spPr>
        <p:txBody>
          <a:bodyPr wrap="square">
            <a:spAutoFit/>
          </a:bodyPr>
          <a:lstStyle/>
          <a:p>
            <a:r>
              <a:rPr lang="en-US" sz="1200" dirty="0"/>
              <a:t>For classification task we have used pre-trained self-supervision models, we've explored three different architectures known for their efficacy in handling diverse visual tasks:</a:t>
            </a:r>
          </a:p>
          <a:p>
            <a:endParaRPr lang="en-US" sz="1200" dirty="0"/>
          </a:p>
          <a:p>
            <a:pPr marL="171450" indent="-171450">
              <a:buFont typeface="Arial" panose="020B0604020202020204" pitchFamily="34" charset="0"/>
              <a:buChar char="•"/>
            </a:pPr>
            <a:r>
              <a:rPr lang="en-US" sz="1200" dirty="0" err="1"/>
              <a:t>ViT</a:t>
            </a:r>
            <a:r>
              <a:rPr lang="en-US" sz="1200" dirty="0"/>
              <a:t>-base-patch</a:t>
            </a:r>
          </a:p>
          <a:p>
            <a:pPr marL="171450" indent="-171450">
              <a:buFont typeface="Arial" panose="020B0604020202020204" pitchFamily="34" charset="0"/>
              <a:buChar char="•"/>
            </a:pPr>
            <a:r>
              <a:rPr lang="en-US" sz="1200" dirty="0"/>
              <a:t>Data-efficient Image Transformer (</a:t>
            </a:r>
            <a:r>
              <a:rPr lang="en-US" sz="1200" dirty="0" err="1"/>
              <a:t>DeiT</a:t>
            </a:r>
            <a:r>
              <a:rPr lang="en-US" sz="1200" dirty="0"/>
              <a:t>)</a:t>
            </a:r>
          </a:p>
          <a:p>
            <a:pPr marL="171450" indent="-171450">
              <a:buFont typeface="Arial" panose="020B0604020202020204" pitchFamily="34" charset="0"/>
              <a:buChar char="•"/>
            </a:pPr>
            <a:r>
              <a:rPr lang="en-US" sz="1200" dirty="0"/>
              <a:t>DINOv2</a:t>
            </a:r>
          </a:p>
        </p:txBody>
      </p:sp>
      <p:pic>
        <p:nvPicPr>
          <p:cNvPr id="4097" name="Picture 15">
            <a:extLst>
              <a:ext uri="{FF2B5EF4-FFF2-40B4-BE49-F238E27FC236}">
                <a16:creationId xmlns:a16="http://schemas.microsoft.com/office/drawing/2014/main" id="{4BB58702-80CA-FA4E-4F3B-4F5FA2D09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0588" y="2269662"/>
            <a:ext cx="4264182" cy="28913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E45B3D1-E5A0-BEBC-ED4B-E65FD57AC3BD}"/>
              </a:ext>
            </a:extLst>
          </p:cNvPr>
          <p:cNvSpPr txBox="1"/>
          <p:nvPr/>
        </p:nvSpPr>
        <p:spPr>
          <a:xfrm>
            <a:off x="794442" y="3654657"/>
            <a:ext cx="6097508" cy="2769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Synthetic Dataset:</a:t>
            </a:r>
            <a:endParaRPr kumimoji="0" lang="en-US" altLang="en-US" sz="1200" b="0" i="0" u="none" strike="noStrike" cap="none" normalizeH="0" baseline="0" dirty="0">
              <a:ln>
                <a:noFill/>
              </a:ln>
              <a:solidFill>
                <a:schemeClr val="tx1"/>
              </a:solidFill>
              <a:effectLst/>
            </a:endParaRPr>
          </a:p>
        </p:txBody>
      </p:sp>
      <p:sp>
        <p:nvSpPr>
          <p:cNvPr id="11" name="TextBox 10">
            <a:extLst>
              <a:ext uri="{FF2B5EF4-FFF2-40B4-BE49-F238E27FC236}">
                <a16:creationId xmlns:a16="http://schemas.microsoft.com/office/drawing/2014/main" id="{3B3AC763-D28E-2105-C4BD-AF2CA25FEC88}"/>
              </a:ext>
            </a:extLst>
          </p:cNvPr>
          <p:cNvSpPr txBox="1"/>
          <p:nvPr/>
        </p:nvSpPr>
        <p:spPr>
          <a:xfrm>
            <a:off x="794442" y="3931656"/>
            <a:ext cx="4845866" cy="830997"/>
          </a:xfrm>
          <a:prstGeom prst="rect">
            <a:avLst/>
          </a:prstGeom>
          <a:noFill/>
        </p:spPr>
        <p:txBody>
          <a:bodyPr wrap="square">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For the pre-trained self-supervision models, I generated a synthetic dataset using a DALL-E 3. This synthetic dataset comprises various images, including astronauts, thrones, and cars.</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30881757"/>
      </p:ext>
    </p:extLst>
  </p:cSld>
  <p:clrMapOvr>
    <a:masterClrMapping/>
  </p:clrMapOvr>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f16411177_win32_fixed.potx" id="{2BE36628-40A7-4124-9B03-283680FDB08B}" vid="{1F788C18-5B90-4886-BC26-C8416480C9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{C89B8C65-69A3-4C28-A038-C145B15E7014}tf16411177_win32</Template>
  <TotalTime>86</TotalTime>
  <Words>882</Words>
  <Application>Microsoft Office PowerPoint</Application>
  <PresentationFormat>Widescreen</PresentationFormat>
  <Paragraphs>58</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Segoe UI</vt:lpstr>
      <vt:lpstr>Segoe UI Light</vt:lpstr>
      <vt:lpstr>Get Started with 3D</vt:lpstr>
      <vt:lpstr>Image Classification </vt:lpstr>
      <vt:lpstr>What is Image Classification?</vt:lpstr>
      <vt:lpstr>Datasets</vt:lpstr>
      <vt:lpstr>Models</vt:lpstr>
      <vt:lpstr>Predictions</vt:lpstr>
      <vt:lpstr>Predictions</vt:lpstr>
      <vt:lpstr>Predictions</vt:lpstr>
      <vt:lpstr>Predictions</vt:lpstr>
      <vt:lpstr>Pre-trained Self-supervision model</vt:lpstr>
      <vt:lpstr>ViT-base-patch</vt:lpstr>
      <vt:lpstr>Data-efficient Image Transformer (DeiT)</vt:lpstr>
      <vt:lpstr>DINOv2</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 </dc:title>
  <dc:creator>Asad Iqbal</dc:creator>
  <cp:lastModifiedBy>Asad Iqbal</cp:lastModifiedBy>
  <cp:revision>2</cp:revision>
  <dcterms:created xsi:type="dcterms:W3CDTF">2024-05-05T16:20:30Z</dcterms:created>
  <dcterms:modified xsi:type="dcterms:W3CDTF">2024-05-05T17:46:53Z</dcterms:modified>
</cp:coreProperties>
</file>